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52" r:id="rId1"/>
  </p:sldMasterIdLst>
  <p:notesMasterIdLst>
    <p:notesMasterId r:id="rId16"/>
  </p:notesMasterIdLst>
  <p:sldIdLst>
    <p:sldId id="256" r:id="rId2"/>
    <p:sldId id="258" r:id="rId3"/>
    <p:sldId id="280" r:id="rId4"/>
    <p:sldId id="260" r:id="rId5"/>
    <p:sldId id="279" r:id="rId6"/>
    <p:sldId id="264" r:id="rId7"/>
    <p:sldId id="271" r:id="rId8"/>
    <p:sldId id="270" r:id="rId9"/>
    <p:sldId id="278" r:id="rId10"/>
    <p:sldId id="284" r:id="rId11"/>
    <p:sldId id="285" r:id="rId12"/>
    <p:sldId id="286" r:id="rId13"/>
    <p:sldId id="27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86261"/>
  </p:normalViewPr>
  <p:slideViewPr>
    <p:cSldViewPr snapToGrid="0" snapToObjects="1">
      <p:cViewPr varScale="1">
        <p:scale>
          <a:sx n="84" d="100"/>
          <a:sy n="84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029C-9389-1B4D-9E16-521F44A2A285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64A3F-1771-DE46-BE09-154DF6588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43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2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0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3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6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4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5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B64A3F-1771-DE46-BE09-154DF6588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5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7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828D-107D-C740-867C-D7CAEC299645}" type="datetime1">
              <a:rPr lang="en-GB" smtClean="0"/>
              <a:t>17/04/2018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8FB1E-3D1C-254A-87BF-5AD736008A68}" type="datetime1">
              <a:rPr lang="en-GB" smtClean="0"/>
              <a:t>17/04/2018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F8E3-312D-634D-BF08-FF7BCE5A515D}" type="datetime1">
              <a:rPr lang="en-GB" smtClean="0"/>
              <a:t>17/04/2018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DC73-F181-CC4D-8435-25EDA3CBC5E4}" type="datetime1">
              <a:rPr lang="en-GB" smtClean="0"/>
              <a:t>17/04/2018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69518C6-A477-6E43-BD0B-A1B7454D1ED6}" type="datetime1">
              <a:rPr lang="en-GB" smtClean="0"/>
              <a:t>17/04/2018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5694-7D0B-F745-ABF2-6752F0CFE3B6}" type="datetime1">
              <a:rPr lang="en-GB" smtClean="0"/>
              <a:t>17/04/2018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6D59-D2D1-6A45-90E7-76630A6432B8}" type="datetime1">
              <a:rPr lang="en-GB" smtClean="0"/>
              <a:t>17/04/2018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C8BC-45A7-534E-BF89-325D80AC85A2}" type="datetime1">
              <a:rPr lang="en-GB" smtClean="0"/>
              <a:t>17/04/2018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35E4-E341-5A43-B152-C8AB51E280C7}" type="datetime1">
              <a:rPr lang="en-GB" smtClean="0"/>
              <a:t>17/04/2018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C1B6-0A74-A147-94E2-1DD3A457930D}" type="datetime1">
              <a:rPr lang="en-GB" smtClean="0"/>
              <a:t>17/04/2018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screen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8FCF-2524-884F-A868-E85220F61634}" type="datetime1">
              <a:rPr lang="en-GB" smtClean="0"/>
              <a:t>17/04/2018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A308E86-CBE1-754B-B39B-C81C94E06D40}" type="datetime1">
              <a:rPr lang="en-GB" smtClean="0"/>
              <a:t>17/04/2018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DE7D45B-677F-9143-911C-3D305904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(null)"/><Relationship Id="rId3" Type="http://schemas.openxmlformats.org/officeDocument/2006/relationships/image" Target="../media/image10.tiff"/><Relationship Id="rId7" Type="http://schemas.openxmlformats.org/officeDocument/2006/relationships/image" Target="../media/image14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(null)"/><Relationship Id="rId5" Type="http://schemas.openxmlformats.org/officeDocument/2006/relationships/image" Target="../media/image12.(null)"/><Relationship Id="rId10" Type="http://schemas.openxmlformats.org/officeDocument/2006/relationships/image" Target="../media/image17.(null)"/><Relationship Id="rId4" Type="http://schemas.openxmlformats.org/officeDocument/2006/relationships/image" Target="../media/image11.(null)"/><Relationship Id="rId9" Type="http://schemas.openxmlformats.org/officeDocument/2006/relationships/image" Target="../media/image16.(null)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tif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289230" cy="3035808"/>
          </a:xfrm>
        </p:spPr>
        <p:txBody>
          <a:bodyPr/>
          <a:lstStyle/>
          <a:p>
            <a:r>
              <a:rPr lang="en-US" sz="4000" dirty="0"/>
              <a:t>Towards Batch-Processing on Cold Storage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4653404"/>
            <a:ext cx="7891272" cy="1019221"/>
          </a:xfrm>
        </p:spPr>
        <p:txBody>
          <a:bodyPr>
            <a:normAutofit/>
          </a:bodyPr>
          <a:lstStyle/>
          <a:p>
            <a:r>
              <a:rPr lang="en-US" sz="2000" dirty="0"/>
              <a:t>Ali Hadian, Thomas Heinis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68" y="3949290"/>
            <a:ext cx="3093822" cy="12831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52599" y="337179"/>
            <a:ext cx="1087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ctr" defTabSz="914400" rtl="1" eaLnBrk="1" latinLnBrk="0" hangingPunct="1"/>
            <a:r>
              <a:rPr lang="fa-IR" sz="1000">
                <a:solidFill>
                  <a:schemeClr val="bg1">
                    <a:lumMod val="95000"/>
                  </a:schemeClr>
                </a:solidFill>
              </a:rPr>
              <a:t>بسم</a:t>
            </a:r>
            <a:r>
              <a:rPr lang="fa-IR" sz="1000" dirty="0">
                <a:solidFill>
                  <a:schemeClr val="bg1">
                    <a:lumMod val="95000"/>
                  </a:schemeClr>
                </a:solidFill>
              </a:rPr>
              <a:t> الله </a:t>
            </a:r>
            <a:r>
              <a:rPr lang="fa-IR" sz="1000">
                <a:solidFill>
                  <a:schemeClr val="bg1">
                    <a:lumMod val="95000"/>
                  </a:schemeClr>
                </a:solidFill>
              </a:rPr>
              <a:t>الرحمن</a:t>
            </a:r>
            <a:r>
              <a:rPr lang="fa-I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a-IR" sz="1000">
                <a:solidFill>
                  <a:schemeClr val="bg1">
                    <a:lumMod val="95000"/>
                  </a:schemeClr>
                </a:solidFill>
              </a:rPr>
              <a:t>الرحیم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CSD Spec. 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4191"/>
              </p:ext>
            </p:extLst>
          </p:nvPr>
        </p:nvGraphicFramePr>
        <p:xfrm>
          <a:off x="9411629" y="329603"/>
          <a:ext cx="2682067" cy="16217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075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Buffer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# Disk groups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12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 Dataset size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100 TB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Throughput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 GB/sec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00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Group switch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10 sec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3ECADB1-4288-6648-8A6B-3C7C03BA21EC}"/>
              </a:ext>
            </a:extLst>
          </p:cNvPr>
          <p:cNvSpPr/>
          <p:nvPr/>
        </p:nvSpPr>
        <p:spPr>
          <a:xfrm>
            <a:off x="9982201" y="7222"/>
            <a:ext cx="1648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F625C-07D5-6C4C-9750-367EC0E482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97" t="15707" r="52603" b="23648"/>
          <a:stretch/>
        </p:blipFill>
        <p:spPr>
          <a:xfrm>
            <a:off x="104400" y="2093976"/>
            <a:ext cx="3534310" cy="4143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616699-C90F-8E4F-9F48-454C6FEA0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80" t="15707" r="8540" b="23648"/>
          <a:stretch/>
        </p:blipFill>
        <p:spPr>
          <a:xfrm>
            <a:off x="104400" y="2095200"/>
            <a:ext cx="3532597" cy="414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F5F74-85A6-B74E-9919-1720C8F9CB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8" t="21873" r="52145" b="24195"/>
          <a:stretch/>
        </p:blipFill>
        <p:spPr>
          <a:xfrm>
            <a:off x="4140000" y="2538872"/>
            <a:ext cx="3553523" cy="3698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61DE6-8ABB-114A-A681-723A220B02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458" t="21873" r="8219" b="24195"/>
          <a:stretch/>
        </p:blipFill>
        <p:spPr>
          <a:xfrm>
            <a:off x="4119452" y="2538872"/>
            <a:ext cx="3566294" cy="3698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6B3C06-40A4-E249-BC90-38C9FAC001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2" t="19813" r="52382" b="23347"/>
          <a:stretch/>
        </p:blipFill>
        <p:spPr>
          <a:xfrm>
            <a:off x="7986906" y="2395208"/>
            <a:ext cx="3563796" cy="3883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3B0586-23B6-544F-A66E-FED70D76C9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049" t="19813" r="8716" b="23347"/>
          <a:stretch/>
        </p:blipFill>
        <p:spPr>
          <a:xfrm>
            <a:off x="7969488" y="2395397"/>
            <a:ext cx="3551325" cy="38836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9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Experiments</a:t>
            </a:r>
            <a:r>
              <a:rPr lang="fa-IR" dirty="0"/>
              <a:t> </a:t>
            </a:r>
            <a:r>
              <a:rPr lang="en-US" dirty="0"/>
              <a:t>– buffer &amp;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A5D1398-E442-9E48-AFEE-3FBF07B6D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16317"/>
              </p:ext>
            </p:extLst>
          </p:nvPr>
        </p:nvGraphicFramePr>
        <p:xfrm>
          <a:off x="9411629" y="329603"/>
          <a:ext cx="2682067" cy="16217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075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Buffer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# Disk groups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12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 Dataset size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100 TB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Throughput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 GB/sec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00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Group switch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10 sec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C7C11713-472D-B143-BF0C-1873DAF70D33}"/>
              </a:ext>
            </a:extLst>
          </p:cNvPr>
          <p:cNvSpPr/>
          <p:nvPr/>
        </p:nvSpPr>
        <p:spPr>
          <a:xfrm>
            <a:off x="9982201" y="7222"/>
            <a:ext cx="1648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CCDD8-D751-D547-B526-42275637B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14" t="25203" r="51703" b="23903"/>
          <a:stretch/>
        </p:blipFill>
        <p:spPr>
          <a:xfrm>
            <a:off x="7200000" y="2520000"/>
            <a:ext cx="3592361" cy="3490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DEC506-8A81-524D-AA2F-6E65E721D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44" t="24553" r="8073" b="24553"/>
          <a:stretch/>
        </p:blipFill>
        <p:spPr>
          <a:xfrm>
            <a:off x="7165164" y="2478291"/>
            <a:ext cx="3592361" cy="3490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7DCB3D-2A43-2D4D-B93A-DE974DF7AE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65" t="25303" r="52546" b="24091"/>
          <a:stretch/>
        </p:blipFill>
        <p:spPr>
          <a:xfrm>
            <a:off x="1440000" y="2487191"/>
            <a:ext cx="3553691" cy="34705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F19A70-004A-1F40-B7C7-3113E45F01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70" t="25303" r="8598" b="24091"/>
          <a:stretch/>
        </p:blipFill>
        <p:spPr>
          <a:xfrm>
            <a:off x="1450391" y="2487191"/>
            <a:ext cx="3539836" cy="34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Skew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C90694B-F96B-144A-AE7D-D15F487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43431"/>
              </p:ext>
            </p:extLst>
          </p:nvPr>
        </p:nvGraphicFramePr>
        <p:xfrm>
          <a:off x="9411629" y="329603"/>
          <a:ext cx="2682067" cy="16217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075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Buffer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# Disk groups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12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 Dataset size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100 TB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182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Throughput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 GB/sec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00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effectLst/>
                        </a:rPr>
                        <a:t>Group switch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10 sec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346F480-AF40-E84E-B3F4-D27BA8694BE5}"/>
              </a:ext>
            </a:extLst>
          </p:cNvPr>
          <p:cNvSpPr/>
          <p:nvPr/>
        </p:nvSpPr>
        <p:spPr>
          <a:xfrm>
            <a:off x="9982201" y="7222"/>
            <a:ext cx="1648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FEDD6-A1C8-8E43-8EB0-29D63F1E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34" t="23538" r="50315" b="23386"/>
          <a:stretch/>
        </p:blipFill>
        <p:spPr>
          <a:xfrm>
            <a:off x="1450800" y="2409219"/>
            <a:ext cx="3688773" cy="3626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1BA379-4553-764F-A618-912339853D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07" t="23538" r="5044" b="23386"/>
          <a:stretch/>
        </p:blipFill>
        <p:spPr>
          <a:xfrm>
            <a:off x="1450800" y="2409219"/>
            <a:ext cx="3794344" cy="362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A4E1B-F274-194A-98DA-D10315EFE0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47" t="23344" r="52474" b="23919"/>
          <a:stretch/>
        </p:blipFill>
        <p:spPr>
          <a:xfrm>
            <a:off x="7167987" y="2383096"/>
            <a:ext cx="3492136" cy="3596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1B0D0F-70FA-464E-A843-63F4FBD8C4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32" t="23344" r="7946" b="23919"/>
          <a:stretch/>
        </p:blipFill>
        <p:spPr>
          <a:xfrm>
            <a:off x="7167987" y="2383096"/>
            <a:ext cx="3548743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9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10549723" cy="4050792"/>
          </a:xfrm>
        </p:spPr>
        <p:txBody>
          <a:bodyPr>
            <a:noAutofit/>
          </a:bodyPr>
          <a:lstStyle/>
          <a:p>
            <a:r>
              <a:rPr lang="en-US" sz="2400" dirty="0"/>
              <a:t>CSD is a cost-effective archival storage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Batch data analytics </a:t>
            </a:r>
            <a:r>
              <a:rPr lang="en-US" sz="2400" dirty="0"/>
              <a:t>on CSD-resident data</a:t>
            </a:r>
          </a:p>
          <a:p>
            <a:pPr lvl="1"/>
            <a:r>
              <a:rPr lang="en-US" sz="2400" dirty="0"/>
              <a:t>Data partitioning</a:t>
            </a:r>
          </a:p>
          <a:p>
            <a:r>
              <a:rPr lang="en-US" sz="2400" dirty="0"/>
              <a:t>Our Results: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Buff-Pack</a:t>
            </a:r>
            <a:r>
              <a:rPr lang="en-US" sz="2400" dirty="0"/>
              <a:t>:  Ordering flushes to reduce disk group switches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Off-Pack</a:t>
            </a:r>
            <a:r>
              <a:rPr lang="en-US" sz="2400" dirty="0"/>
              <a:t>: Write offloading for data consolidation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Analytical model</a:t>
            </a:r>
            <a:r>
              <a:rPr lang="en-US" sz="2400" dirty="0"/>
              <a:t>: Accurately predicts performance and can be used to choose the best method </a:t>
            </a:r>
          </a:p>
          <a:p>
            <a:pPr lvl="1"/>
            <a:r>
              <a:rPr lang="en-US" sz="2400" dirty="0"/>
              <a:t>The choice of the best method only </a:t>
            </a:r>
            <a:r>
              <a:rPr lang="en-US" sz="2400" dirty="0">
                <a:solidFill>
                  <a:srgbClr val="FF0000"/>
                </a:solidFill>
              </a:rPr>
              <a:t>depends on the hardware</a:t>
            </a:r>
            <a:endParaRPr lang="en-US" sz="240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Thanks!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mr-IN" dirty="0"/>
              <a:t>–</a:t>
            </a:r>
            <a:r>
              <a:rPr lang="en-US" dirty="0"/>
              <a:t> Size and temperature!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Data grows in size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Most of the data gets </a:t>
            </a:r>
            <a:r>
              <a:rPr lang="en-US" dirty="0">
                <a:solidFill>
                  <a:srgbClr val="FF0000"/>
                </a:solidFill>
              </a:rPr>
              <a:t>COLD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Infrequently accessed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Objective: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High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Low </a:t>
            </a:r>
            <a:r>
              <a:rPr lang="en-US" dirty="0">
                <a:solidFill>
                  <a:srgbClr val="FF0000"/>
                </a:solidFill>
              </a:rPr>
              <a:t>Cost</a:t>
            </a:r>
          </a:p>
          <a:p>
            <a:pPr marL="274320" lvl="1" indent="0">
              <a:spcBef>
                <a:spcPts val="1000"/>
              </a:spcBef>
              <a:buNone/>
            </a:pPr>
            <a:r>
              <a:rPr lang="en-US" dirty="0">
                <a:sym typeface="Wingdings" pitchFamily="2" charset="2"/>
              </a:rPr>
              <a:t>     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/>
              <a:t>Price/Performance </a:t>
            </a:r>
            <a:r>
              <a:rPr lang="en-US" dirty="0">
                <a:solidFill>
                  <a:schemeClr val="accent1"/>
                </a:solidFill>
              </a:rPr>
              <a:t>tradeoff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55078" y="6272784"/>
            <a:ext cx="363967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444444"/>
                </a:solidFill>
                <a:latin typeface="Roboto" charset="0"/>
              </a:rPr>
              <a:t>* Image retrieved from: https://</a:t>
            </a:r>
            <a:r>
              <a:rPr lang="en-US" sz="900" dirty="0" err="1">
                <a:solidFill>
                  <a:srgbClr val="444444"/>
                </a:solidFill>
                <a:latin typeface="Roboto" charset="0"/>
              </a:rPr>
              <a:t>goo.gl</a:t>
            </a:r>
            <a:r>
              <a:rPr lang="en-US" sz="900" dirty="0">
                <a:solidFill>
                  <a:srgbClr val="444444"/>
                </a:solidFill>
                <a:latin typeface="Roboto" charset="0"/>
              </a:rPr>
              <a:t>/o7GGcp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435600" y="2406892"/>
            <a:ext cx="6040592" cy="3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Storage tiers: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Performance (Online)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Capacity (Online)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Archival (</a:t>
            </a:r>
            <a:r>
              <a:rPr lang="en-US" dirty="0" err="1"/>
              <a:t>Nearline</a:t>
            </a:r>
            <a:r>
              <a:rPr lang="en-US" dirty="0"/>
              <a:t>)</a:t>
            </a:r>
          </a:p>
          <a:p>
            <a:pPr marL="50292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/>
              <a:t>Backup (Offline)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896" y="1842443"/>
            <a:ext cx="6695946" cy="363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E4E93-0131-B84B-A83C-DEF347C7F6C5}"/>
              </a:ext>
            </a:extLst>
          </p:cNvPr>
          <p:cNvSpPr txBox="1"/>
          <p:nvPr/>
        </p:nvSpPr>
        <p:spPr>
          <a:xfrm>
            <a:off x="5611091" y="5553301"/>
            <a:ext cx="621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Based on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Borovica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-Gajic et al, 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"Cheap Data Analytics using Cold Storage Devices", VLDB'16</a:t>
            </a:r>
          </a:p>
        </p:txBody>
      </p:sp>
    </p:spTree>
    <p:extLst>
      <p:ext uri="{BB962C8B-B14F-4D97-AF65-F5344CB8AC3E}">
        <p14:creationId xmlns:p14="http://schemas.microsoft.com/office/powerpoint/2010/main" val="194235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813" y="484632"/>
            <a:ext cx="10058400" cy="1609344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Cold Storage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Limited power &amp; cooling facilities</a:t>
            </a:r>
          </a:p>
          <a:p>
            <a:pPr lvl="1"/>
            <a:r>
              <a:rPr lang="en-US" dirty="0"/>
              <a:t>Only one disk group is spun up</a:t>
            </a:r>
          </a:p>
          <a:p>
            <a:pPr lvl="2"/>
            <a:r>
              <a:rPr lang="en-US" dirty="0"/>
              <a:t>E.g. in Pelican: 1/K</a:t>
            </a:r>
            <a:r>
              <a:rPr lang="en-US" baseline="30000" dirty="0"/>
              <a:t>th</a:t>
            </a:r>
            <a:r>
              <a:rPr lang="en-US" dirty="0"/>
              <a:t> = 8% of disks are active</a:t>
            </a:r>
          </a:p>
          <a:p>
            <a:pPr lvl="1"/>
            <a:r>
              <a:rPr lang="en-US" dirty="0"/>
              <a:t>Disk switch latency: 10-30 seconds</a:t>
            </a:r>
            <a:endParaRPr lang="fa-IR" dirty="0"/>
          </a:p>
          <a:p>
            <a:r>
              <a:rPr lang="en-US" dirty="0"/>
              <a:t>Example Systems:</a:t>
            </a:r>
          </a:p>
          <a:p>
            <a:pPr lvl="1"/>
            <a:r>
              <a:rPr lang="en-US" dirty="0"/>
              <a:t>Microsoft Pelican</a:t>
            </a:r>
          </a:p>
          <a:p>
            <a:pPr lvl="1"/>
            <a:r>
              <a:rPr lang="en-US" dirty="0" err="1"/>
              <a:t>OpenVault's</a:t>
            </a:r>
            <a:r>
              <a:rPr lang="en-US" dirty="0"/>
              <a:t> Knox storage</a:t>
            </a:r>
          </a:p>
          <a:p>
            <a:pPr lvl="1"/>
            <a:r>
              <a:rPr lang="en-US" dirty="0"/>
              <a:t>Facebook Cold Storage</a:t>
            </a:r>
          </a:p>
          <a:p>
            <a:pPr lvl="1"/>
            <a:r>
              <a:rPr lang="en-US" dirty="0"/>
              <a:t>Amazon Glacier</a:t>
            </a:r>
          </a:p>
          <a:p>
            <a:pPr lvl="1"/>
            <a:endParaRPr lang="en-US" dirty="0"/>
          </a:p>
          <a:p>
            <a:r>
              <a:rPr lang="en-US" dirty="0"/>
              <a:t>Workload: Write Once </a:t>
            </a:r>
            <a:r>
              <a:rPr lang="mr-IN" dirty="0"/>
              <a:t>–</a:t>
            </a:r>
            <a:r>
              <a:rPr lang="en-US" dirty="0"/>
              <a:t> Read Occasionally (WORO)</a:t>
            </a:r>
          </a:p>
          <a:p>
            <a:endParaRPr lang="fa-IR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06498" y="5945323"/>
            <a:ext cx="1014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Can we </a:t>
            </a:r>
            <a:r>
              <a:rPr lang="en-US" sz="4800" dirty="0">
                <a:solidFill>
                  <a:srgbClr val="FF0000"/>
                </a:solidFill>
              </a:rPr>
              <a:t>process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 data in CSD?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17" y="2174613"/>
            <a:ext cx="3835591" cy="36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609593"/>
          </a:xfrm>
        </p:spPr>
        <p:txBody>
          <a:bodyPr>
            <a:noAutofit/>
          </a:bodyPr>
          <a:lstStyle/>
          <a:p>
            <a:r>
              <a:rPr lang="en-US" sz="2400" dirty="0"/>
              <a:t>Common batch processes on cold data:</a:t>
            </a:r>
          </a:p>
          <a:p>
            <a:pPr lvl="1"/>
            <a:r>
              <a:rPr lang="en-US" sz="2000" dirty="0"/>
              <a:t>Massive-scale Group-by / Join</a:t>
            </a:r>
          </a:p>
          <a:p>
            <a:pPr lvl="1"/>
            <a:r>
              <a:rPr lang="en-US" sz="2000" dirty="0"/>
              <a:t>[Near]-duplicate detection</a:t>
            </a:r>
          </a:p>
          <a:p>
            <a:pPr lvl="1"/>
            <a:r>
              <a:rPr lang="en-US" sz="2000" dirty="0"/>
              <a:t>Data Localization</a:t>
            </a:r>
          </a:p>
          <a:p>
            <a:pPr lvl="1"/>
            <a:r>
              <a:rPr lang="en-US" sz="2000" dirty="0"/>
              <a:t>In-place Map-Reduce</a:t>
            </a:r>
            <a:endParaRPr lang="en-US" sz="2400" dirty="0"/>
          </a:p>
          <a:p>
            <a:r>
              <a:rPr lang="en-US" sz="2400" dirty="0"/>
              <a:t>Data Partitioning</a:t>
            </a:r>
          </a:p>
          <a:p>
            <a:pPr lvl="1"/>
            <a:r>
              <a:rPr lang="en-US" sz="2000" dirty="0"/>
              <a:t>Partition items  into K groups</a:t>
            </a:r>
          </a:p>
          <a:p>
            <a:pPr lvl="2"/>
            <a:r>
              <a:rPr lang="en-US" sz="1800" dirty="0"/>
              <a:t>Distribute between K disk groups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i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Partitioner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Wingdings"/>
            </a:endParaRPr>
          </a:p>
          <a:p>
            <a:pPr lvl="1"/>
            <a:r>
              <a:rPr lang="en-US" sz="2000" dirty="0">
                <a:sym typeface="Wingdings"/>
              </a:rPr>
              <a:t>Various </a:t>
            </a:r>
            <a:r>
              <a:rPr lang="en-US" sz="2000" dirty="0" err="1">
                <a:sym typeface="Wingdings"/>
              </a:rPr>
              <a:t>Partitioners</a:t>
            </a:r>
            <a:r>
              <a:rPr lang="en-US" sz="2000" dirty="0">
                <a:sym typeface="Wingdings"/>
              </a:rPr>
              <a:t>:</a:t>
            </a:r>
          </a:p>
          <a:p>
            <a:pPr lvl="2"/>
            <a:r>
              <a:rPr lang="en-US" sz="1800" dirty="0">
                <a:sym typeface="Wingdings"/>
              </a:rPr>
              <a:t>Hash, Range, map(), etc.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DE7D45B-677F-9143-911C-3D30590476FF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82895" y="6027003"/>
            <a:ext cx="817149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How do we flush the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CDA23-20A4-B642-9EEB-44A01ACDC2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252" y="957672"/>
            <a:ext cx="3534032" cy="504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PROCESSING on CSD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F934E9-73DD-DE4C-8DBB-CD1E33C352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360000"/>
            <a:ext cx="4015082" cy="500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2DC000-8453-B340-ABF6-A18364445E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360000"/>
            <a:ext cx="4014368" cy="500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200FA6-0628-0D45-8097-1DF884433C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360000"/>
            <a:ext cx="4013835" cy="49997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F9F147-C8F9-5F41-ABB3-19E615AC437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360000"/>
            <a:ext cx="4014724" cy="49988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0521AA-811D-C547-BB27-063F9A8E10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360000"/>
            <a:ext cx="4014724" cy="49988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DF14AE-7E66-0A41-A574-3662349DED8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636" y="360000"/>
            <a:ext cx="4501896" cy="54646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A5C2B8-D9FF-094D-BFB9-6DF8440A1C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600" y="360000"/>
            <a:ext cx="4501896" cy="546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Buffer is full </a:t>
            </a:r>
            <a:r>
              <a:rPr lang="en-US" dirty="0">
                <a:sym typeface="Wingdings"/>
              </a:rPr>
              <a:t> flush   into which disk group?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Naïve approach: Many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6</a:t>
            </a:fld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B3D0FD5-09AB-2949-BFBB-88BCE397C408}"/>
              </a:ext>
            </a:extLst>
          </p:cNvPr>
          <p:cNvSpPr/>
          <p:nvPr/>
        </p:nvSpPr>
        <p:spPr>
          <a:xfrm>
            <a:off x="5918425" y="3305980"/>
            <a:ext cx="361245" cy="3364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210B2AB-814D-CC44-A213-6A086A045A06}"/>
              </a:ext>
            </a:extLst>
          </p:cNvPr>
          <p:cNvSpPr/>
          <p:nvPr/>
        </p:nvSpPr>
        <p:spPr>
          <a:xfrm>
            <a:off x="5918425" y="4453240"/>
            <a:ext cx="361245" cy="3364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7862A-361E-E749-B646-BBB3844E9C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757" y="2686314"/>
            <a:ext cx="6040582" cy="449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ACABD4-D211-1442-87C6-B1ADFF1FC2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757" y="4960028"/>
            <a:ext cx="6040582" cy="45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0D684-B685-FC47-9CD4-DCD6EA9F844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757" y="3827456"/>
            <a:ext cx="6040582" cy="4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2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Buff-Pack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>
              <a:sym typeface="Wingdings"/>
            </a:endParaRPr>
          </a:p>
          <a:p>
            <a:r>
              <a:rPr lang="en-US" dirty="0">
                <a:sym typeface="Wingdings"/>
              </a:rPr>
              <a:t>Greedy approach:</a:t>
            </a:r>
          </a:p>
          <a:p>
            <a:pPr lvl="1"/>
            <a:endParaRPr lang="fa-IR" dirty="0">
              <a:sym typeface="Wingdings"/>
            </a:endParaRPr>
          </a:p>
          <a:p>
            <a:pPr lvl="1"/>
            <a:endParaRPr lang="fa-IR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Try to maximize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throughput (GB/sec) </a:t>
            </a:r>
            <a:r>
              <a:rPr lang="en-US" dirty="0">
                <a:sym typeface="Wingdings"/>
              </a:rPr>
              <a:t>in the next step(s):</a:t>
            </a:r>
          </a:p>
          <a:p>
            <a:endParaRPr lang="fa-IR" dirty="0">
              <a:sym typeface="Wingdings"/>
            </a:endParaRPr>
          </a:p>
          <a:p>
            <a:r>
              <a:rPr lang="en-US" dirty="0">
                <a:sym typeface="Wingdings"/>
              </a:rPr>
              <a:t>Intuition:</a:t>
            </a:r>
          </a:p>
          <a:p>
            <a:pPr lvl="1"/>
            <a:r>
              <a:rPr lang="en-US" dirty="0">
                <a:sym typeface="Wingdings"/>
              </a:rPr>
              <a:t>Flush into the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current disk group </a:t>
            </a:r>
            <a:r>
              <a:rPr lang="en-US" dirty="0">
                <a:sym typeface="Wingdings"/>
              </a:rPr>
              <a:t>to avoid switching, if possible.</a:t>
            </a:r>
          </a:p>
          <a:p>
            <a:pPr lvl="1"/>
            <a:r>
              <a:rPr lang="en-US" dirty="0">
                <a:sym typeface="Wingdings"/>
              </a:rPr>
              <a:t>Otherwise: switch to disk group with the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largest buffer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228" y="3687760"/>
            <a:ext cx="2376922" cy="67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65AA1-CECA-EF42-B8B7-0CCAC8764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2767" y="5925568"/>
            <a:ext cx="6157461" cy="932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E3FAB-3B05-4641-9CEF-7F307D0F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360" y="2067937"/>
            <a:ext cx="7200000" cy="744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2E447-7FC1-2240-A31C-8A6CAEF63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60" y="2071271"/>
            <a:ext cx="7216902" cy="1550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F90C3A-DF4E-3E42-AE31-3656A7C68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546" y="2068751"/>
            <a:ext cx="7216902" cy="1550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6AA2A3-3605-F24B-B526-F7EDAB478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360" y="2071513"/>
            <a:ext cx="7359396" cy="15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7"/>
                <a:ext cx="10058400" cy="4736593"/>
              </a:xfrm>
            </p:spPr>
            <p:txBody>
              <a:bodyPr>
                <a:normAutofit fontScale="92500" lnSpcReduction="20000"/>
              </a:bodyPr>
              <a:lstStyle/>
              <a:p>
                <a: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Intuition: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rgbClr val="FF0000"/>
                    </a:solidFill>
                  </a:rPr>
                  <a:t>Available buffer plays a key role</a:t>
                </a:r>
              </a:p>
              <a:p>
                <a:pPr lvl="2">
                  <a:spcBef>
                    <a:spcPts val="1200"/>
                  </a:spcBef>
                  <a:buFont typeface="Wingdings" charset="2"/>
                  <a:buChar char="Ø"/>
                </a:pPr>
                <a:r>
                  <a:rPr lang="en-US" dirty="0"/>
                  <a:t>Flush the </a:t>
                </a:r>
                <a:r>
                  <a:rPr lang="en-US" dirty="0">
                    <a:solidFill>
                      <a:srgbClr val="FF0000"/>
                    </a:solidFill>
                  </a:rPr>
                  <a:t>entire</a:t>
                </a:r>
                <a:r>
                  <a:rPr lang="en-US" dirty="0"/>
                  <a:t> buffer</a:t>
                </a:r>
              </a:p>
              <a:p>
                <a:pPr lvl="2">
                  <a:spcBef>
                    <a:spcPts val="1200"/>
                  </a:spcBef>
                  <a:buFont typeface="Wingdings" charset="2"/>
                  <a:buChar char="Ø"/>
                </a:pPr>
                <a:r>
                  <a:rPr lang="en-US" dirty="0"/>
                  <a:t>Write-Offloading: Write data to the `</a:t>
                </a:r>
                <a:r>
                  <a:rPr lang="en-US" dirty="0">
                    <a:solidFill>
                      <a:srgbClr val="FF0000"/>
                    </a:solidFill>
                  </a:rPr>
                  <a:t>wrong</a:t>
                </a:r>
                <a:r>
                  <a:rPr lang="en-US" dirty="0"/>
                  <a:t>` disk group </a:t>
                </a:r>
                <a:r>
                  <a:rPr lang="en-US" dirty="0">
                    <a:sym typeface="Wingdings"/>
                  </a:rPr>
                  <a:t> then transfer.</a:t>
                </a: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dirty="0"/>
                  <a:t>When buffer is full (active partition = </a:t>
                </a:r>
                <a:r>
                  <a:rPr lang="en-US" dirty="0" err="1"/>
                  <a:t>i</a:t>
                </a:r>
                <a:r>
                  <a:rPr lang="en-US" dirty="0"/>
                  <a:t>):</a:t>
                </a:r>
                <a:endParaRPr lang="en-US" b="0" i="1" dirty="0">
                  <a:latin typeface="Cambria Math" charset="0"/>
                </a:endParaRPr>
              </a:p>
              <a:p>
                <a:pPr lvl="2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dirty="0"/>
                  <a:t>Flush 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buffer[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i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] </a:t>
                </a:r>
                <a:r>
                  <a:rPr lang="en-US" dirty="0"/>
                  <a:t>into the active disk group</a:t>
                </a:r>
              </a:p>
              <a:p>
                <a:pPr lvl="2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dirty="0"/>
                  <a:t>For all.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≠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 flush </a:t>
                </a: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buffer[i]</a:t>
                </a:r>
                <a:r>
                  <a:rPr lang="en-US" dirty="0"/>
                  <a:t> into 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offload_buffer_i_j</a:t>
                </a:r>
                <a:endParaRPr lang="en-US" dirty="0"/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dirty="0"/>
                  <a:t>Post processing: move all </a:t>
                </a:r>
                <a:r>
                  <a:rPr lang="en-US" b="1" dirty="0" err="1">
                    <a:latin typeface="Courier New" charset="0"/>
                    <a:ea typeface="Courier New" charset="0"/>
                    <a:cs typeface="Courier New" charset="0"/>
                  </a:rPr>
                  <a:t>offload_buffer_i_j</a:t>
                </a:r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dirty="0"/>
                  <a:t>to disk group j</a:t>
                </a:r>
                <a:endParaRPr lang="en-US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2">
                  <a:spcBef>
                    <a:spcPts val="1200"/>
                  </a:spcBef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7"/>
                <a:ext cx="10058400" cy="4736593"/>
              </a:xfrm>
              <a:blipFill>
                <a:blip r:embed="rId3"/>
                <a:stretch>
                  <a:fillRect l="-253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6AFF1-8D4D-6944-B8DD-2241DB26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213" y="4155216"/>
            <a:ext cx="8027670" cy="9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92D342-C6EE-A947-AF97-EBCF3AC1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213" y="3614495"/>
            <a:ext cx="8027670" cy="1502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28BCB5-EDCD-F144-B3C5-DFD5C684F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213" y="3617882"/>
            <a:ext cx="8027670" cy="15024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D8EA2D-267E-1440-A0A2-AF8ADA2CC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213" y="3622470"/>
            <a:ext cx="8027670" cy="1502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8B5DA1-A8A7-9641-886F-BE31620C3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213" y="3616248"/>
            <a:ext cx="8027670" cy="15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algorithm? - Analytical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Estimates for the </a:t>
            </a:r>
            <a:r>
              <a:rPr lang="en-US" dirty="0">
                <a:solidFill>
                  <a:srgbClr val="FF0000"/>
                </a:solidFill>
              </a:rPr>
              <a:t>number of disk group switches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computation time</a:t>
            </a:r>
            <a:r>
              <a:rPr lang="en-US" dirty="0"/>
              <a:t> of each algorithm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Intuition: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Off-Pack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Fewer switches, more read/write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Off-Pack</a:t>
            </a:r>
            <a:r>
              <a:rPr lang="en-US" dirty="0"/>
              <a:t> is better for a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2"/>
            <a:r>
              <a:rPr lang="en-US" dirty="0"/>
              <a:t>Smaller </a:t>
            </a:r>
            <a:r>
              <a:rPr lang="en-US" dirty="0">
                <a:solidFill>
                  <a:srgbClr val="FF0000"/>
                </a:solidFill>
              </a:rPr>
              <a:t>buffer </a:t>
            </a:r>
            <a:r>
              <a:rPr lang="en-GB" dirty="0">
                <a:solidFill>
                  <a:srgbClr val="FF0000"/>
                </a:solidFill>
              </a:rPr>
              <a:t>↓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Higher </a:t>
            </a:r>
            <a:r>
              <a:rPr lang="en-US" dirty="0">
                <a:solidFill>
                  <a:srgbClr val="FF0000"/>
                </a:solidFill>
              </a:rPr>
              <a:t># disk groups </a:t>
            </a:r>
            <a:r>
              <a:rPr lang="en-GB" dirty="0">
                <a:solidFill>
                  <a:srgbClr val="FF0000"/>
                </a:solidFill>
              </a:rPr>
              <a:t>↑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throughput </a:t>
            </a:r>
            <a:r>
              <a:rPr lang="en-GB" dirty="0">
                <a:solidFill>
                  <a:srgbClr val="FF0000"/>
                </a:solidFill>
              </a:rPr>
              <a:t>↑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D45B-677F-9143-911C-3D30590476F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4998" y="3086100"/>
                <a:ext cx="89281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𝑠𝑤𝑖𝑡𝑐h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𝑠𝑒𝑒𝑘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𝑒𝑎𝑑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𝑤𝑟𝑖𝑡𝑒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998" y="3086100"/>
                <a:ext cx="8928100" cy="492443"/>
              </a:xfrm>
              <a:prstGeom prst="rect">
                <a:avLst/>
              </a:prstGeom>
              <a:blipFill>
                <a:blip r:embed="rId3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734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9098</TotalTime>
  <Words>595</Words>
  <Application>Microsoft Macintosh PowerPoint</Application>
  <PresentationFormat>Widescreen</PresentationFormat>
  <Paragraphs>186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Mangal</vt:lpstr>
      <vt:lpstr>Roboto</vt:lpstr>
      <vt:lpstr>Rockwell</vt:lpstr>
      <vt:lpstr>Rockwell Condensed</vt:lpstr>
      <vt:lpstr>Rockwell Extra Bold</vt:lpstr>
      <vt:lpstr>Times New Roman</vt:lpstr>
      <vt:lpstr>Wingdings</vt:lpstr>
      <vt:lpstr>Wood Type</vt:lpstr>
      <vt:lpstr>Towards Batch-Processing on Cold Storage Devices</vt:lpstr>
      <vt:lpstr>Data – Size and temperature!</vt:lpstr>
      <vt:lpstr>Storage Devices</vt:lpstr>
      <vt:lpstr>Cold Storage Device</vt:lpstr>
      <vt:lpstr>BATCH PROCESSING on CSD</vt:lpstr>
      <vt:lpstr>Flushing</vt:lpstr>
      <vt:lpstr>Buff-Pack</vt:lpstr>
      <vt:lpstr>Off-Pack</vt:lpstr>
      <vt:lpstr>Which algorithm? - Analytical Model</vt:lpstr>
      <vt:lpstr>Experiments – CSD Spec.  </vt:lpstr>
      <vt:lpstr>Experiments – buffer &amp; Data</vt:lpstr>
      <vt:lpstr>Experiments – Skew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Ali Hadian</dc:creator>
  <cp:keywords/>
  <dc:description/>
  <cp:lastModifiedBy>Ali Hadian</cp:lastModifiedBy>
  <cp:revision>239</cp:revision>
  <cp:lastPrinted>2017-09-18T06:03:41Z</cp:lastPrinted>
  <dcterms:created xsi:type="dcterms:W3CDTF">2017-09-11T10:04:10Z</dcterms:created>
  <dcterms:modified xsi:type="dcterms:W3CDTF">2018-04-17T14:46:47Z</dcterms:modified>
  <cp:category/>
</cp:coreProperties>
</file>